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9"/>
  </p:notesMasterIdLst>
  <p:sldIdLst>
    <p:sldId id="377" r:id="rId2"/>
    <p:sldId id="368" r:id="rId3"/>
    <p:sldId id="369" r:id="rId4"/>
    <p:sldId id="370" r:id="rId5"/>
    <p:sldId id="371" r:id="rId6"/>
    <p:sldId id="373" r:id="rId7"/>
    <p:sldId id="376" r:id="rId8"/>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990"/>
    <a:srgbClr val="FFFFFF"/>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50"/>
    <p:restoredTop sz="77143"/>
  </p:normalViewPr>
  <p:slideViewPr>
    <p:cSldViewPr snapToGrid="0">
      <p:cViewPr varScale="1">
        <p:scale>
          <a:sx n="130" d="100"/>
          <a:sy n="130" d="100"/>
        </p:scale>
        <p:origin x="864" y="176"/>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2246" y="-58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The purpose of part II is to go more deeply into the philosophies and values of our district. We examine how to apply the philosophy. We generally use local resources and interviews from past and present leaders. </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1</a:t>
            </a:fld>
            <a:endParaRPr lang="en-US" dirty="0"/>
          </a:p>
        </p:txBody>
      </p:sp>
    </p:spTree>
    <p:extLst>
      <p:ext uri="{BB962C8B-B14F-4D97-AF65-F5344CB8AC3E}">
        <p14:creationId xmlns:p14="http://schemas.microsoft.com/office/powerpoint/2010/main" val="3691193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0" indent="0">
              <a:buClrTx/>
              <a:buSzTx/>
              <a:buNone/>
              <a:defRPr/>
            </a:pPr>
            <a:r>
              <a:rPr lang="en-US" dirty="0">
                <a:latin typeface="Times New Roman" panose="02020603050405020304" pitchFamily="18" charset="0"/>
                <a:cs typeface="Times New Roman" panose="02020603050405020304" pitchFamily="18" charset="0"/>
              </a:rPr>
              <a:t>Script: Tiers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Please read the quote on the screen. Facilitator read aloud. Dr. Boris talks about how important it is that we hear the voices of others, even if we do not agree with them. Dr. Boris served as a teacher and administrator in CUSD. She went on to lead the Welty Center at CSUF and currently serves as an educational consultant across the state.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Discussion Points:</a:t>
            </a:r>
          </a:p>
          <a:p>
            <a:pPr marL="0" indent="0">
              <a:buNone/>
            </a:pPr>
            <a:r>
              <a:rPr lang="en-US" dirty="0">
                <a:latin typeface="Times New Roman" panose="02020603050405020304" pitchFamily="18" charset="0"/>
                <a:cs typeface="Times New Roman" panose="02020603050405020304" pitchFamily="18" charset="0"/>
              </a:rPr>
              <a:t>In small job alike groups, think about this quote. Ask participants to discuss one or more of the following (facilitator’s choice): </a:t>
            </a:r>
          </a:p>
          <a:p>
            <a:pPr marL="0" indent="0">
              <a:buNone/>
            </a:pPr>
            <a:r>
              <a:rPr lang="en-US" dirty="0">
                <a:latin typeface="Times New Roman" panose="02020603050405020304" pitchFamily="18" charset="0"/>
                <a:cs typeface="Times New Roman" panose="02020603050405020304" pitchFamily="18" charset="0"/>
              </a:rPr>
              <a:t>101 – Why is it  important to listen to all voices of an educational community? Provide examples.</a:t>
            </a:r>
          </a:p>
          <a:p>
            <a:pPr marL="0" indent="0">
              <a:buNone/>
            </a:pPr>
            <a:r>
              <a:rPr lang="en-US" dirty="0">
                <a:latin typeface="Times New Roman" panose="02020603050405020304" pitchFamily="18" charset="0"/>
                <a:cs typeface="Times New Roman" panose="02020603050405020304" pitchFamily="18" charset="0"/>
              </a:rPr>
              <a:t>201 – Think about a time someone opposed the direction you were taking as a leader. How did you handle the situation and what was the outcome?</a:t>
            </a:r>
          </a:p>
          <a:p>
            <a:pPr marL="0" indent="0">
              <a:buNone/>
            </a:pPr>
            <a:r>
              <a:rPr lang="en-US" dirty="0">
                <a:latin typeface="Times New Roman" panose="02020603050405020304" pitchFamily="18" charset="0"/>
                <a:cs typeface="Times New Roman" panose="02020603050405020304" pitchFamily="18" charset="0"/>
              </a:rPr>
              <a:t>301 – Has there ever been a time when your best attempts to confront issues with open, honest and healthy conversations backfired or simply did not work? Share the incident and what you learned from the experience.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After everyone is done ask each group to share one of their examples.</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2</a:t>
            </a:fld>
            <a:endParaRPr lang="en-US" dirty="0"/>
          </a:p>
        </p:txBody>
      </p:sp>
    </p:spTree>
    <p:extLst>
      <p:ext uri="{BB962C8B-B14F-4D97-AF65-F5344CB8AC3E}">
        <p14:creationId xmlns:p14="http://schemas.microsoft.com/office/powerpoint/2010/main" val="140853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163592" indent="0">
              <a:buNone/>
            </a:pPr>
            <a:r>
              <a:rPr lang="en-US" dirty="0">
                <a:latin typeface="Times New Roman" panose="02020603050405020304" pitchFamily="18" charset="0"/>
                <a:cs typeface="Times New Roman" panose="02020603050405020304" pitchFamily="18" charset="0"/>
              </a:rPr>
              <a:t>Script: Tiers I, II, and III</a:t>
            </a:r>
          </a:p>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Quotes from others often can clearly make a point better than a long explanation from us. On the screen are three quotes that address the value of treating people with dignity and respect.</a:t>
            </a:r>
          </a:p>
          <a:p>
            <a:pPr marL="163592" indent="0">
              <a:buNone/>
            </a:pPr>
            <a:r>
              <a:rPr lang="en-US" b="1" i="0" dirty="0">
                <a:solidFill>
                  <a:srgbClr val="5F6368"/>
                </a:solidFill>
                <a:effectLst/>
                <a:latin typeface="Times New Roman" panose="02020603050405020304" pitchFamily="18" charset="0"/>
                <a:cs typeface="Times New Roman" panose="02020603050405020304" pitchFamily="18" charset="0"/>
              </a:rPr>
              <a:t>Johann Wolfgang von Goethe</a:t>
            </a:r>
            <a:r>
              <a:rPr lang="en-US" b="0" i="0" dirty="0">
                <a:solidFill>
                  <a:srgbClr val="4D5156"/>
                </a:solidFill>
                <a:effectLst/>
                <a:latin typeface="Times New Roman" panose="02020603050405020304" pitchFamily="18" charset="0"/>
                <a:cs typeface="Times New Roman" panose="02020603050405020304" pitchFamily="18" charset="0"/>
              </a:rPr>
              <a:t> was a German poet, playwright, novelist, scientist, statesman, theatre director, and critic.</a:t>
            </a:r>
          </a:p>
          <a:p>
            <a:pPr marL="163592" indent="0">
              <a:buNone/>
            </a:pPr>
            <a:r>
              <a:rPr lang="en-US" b="1" i="0" dirty="0">
                <a:solidFill>
                  <a:srgbClr val="202122"/>
                </a:solidFill>
                <a:effectLst/>
                <a:latin typeface="Times New Roman" panose="02020603050405020304" pitchFamily="18" charset="0"/>
                <a:cs typeface="Times New Roman" panose="02020603050405020304" pitchFamily="18" charset="0"/>
              </a:rPr>
              <a:t>Michelle LaVaughn Robinson Obama</a:t>
            </a:r>
            <a:r>
              <a:rPr lang="en-US" b="0" i="0" u="none" strike="noStrike" baseline="30000" dirty="0">
                <a:solidFill>
                  <a:srgbClr val="3366CC"/>
                </a:solidFill>
                <a:effectLst/>
                <a:latin typeface="Times New Roman" panose="02020603050405020304" pitchFamily="18" charset="0"/>
                <a:cs typeface="Times New Roman" panose="02020603050405020304" pitchFamily="18" charset="0"/>
              </a:rPr>
              <a:t> </a:t>
            </a:r>
            <a:r>
              <a:rPr lang="en-US" b="0" i="0" dirty="0">
                <a:solidFill>
                  <a:srgbClr val="202122"/>
                </a:solidFill>
                <a:effectLst/>
                <a:latin typeface="Times New Roman" panose="02020603050405020304" pitchFamily="18" charset="0"/>
                <a:cs typeface="Times New Roman" panose="02020603050405020304" pitchFamily="18" charset="0"/>
              </a:rPr>
              <a:t>is an American attorney and author who served as the first lady of the United States from 2009 to 2017 as the wife of President Barack Obama. She was the first African-American woman to serve in this position</a:t>
            </a:r>
          </a:p>
          <a:p>
            <a:pPr marL="163592" indent="0">
              <a:buNone/>
            </a:pPr>
            <a:r>
              <a:rPr lang="en-US" b="1" i="0" dirty="0">
                <a:solidFill>
                  <a:srgbClr val="202122"/>
                </a:solidFill>
                <a:effectLst/>
                <a:latin typeface="Times New Roman" panose="02020603050405020304" pitchFamily="18" charset="0"/>
                <a:cs typeface="Times New Roman" panose="02020603050405020304" pitchFamily="18" charset="0"/>
              </a:rPr>
              <a:t>Dwight David</a:t>
            </a:r>
            <a:r>
              <a:rPr lang="en-US" b="0" i="0" dirty="0">
                <a:solidFill>
                  <a:srgbClr val="202122"/>
                </a:solidFill>
                <a:effectLst/>
                <a:latin typeface="Times New Roman" panose="02020603050405020304" pitchFamily="18" charset="0"/>
                <a:cs typeface="Times New Roman" panose="02020603050405020304" pitchFamily="18" charset="0"/>
              </a:rPr>
              <a:t> "</a:t>
            </a:r>
            <a:r>
              <a:rPr lang="en-US" b="1" i="0" dirty="0">
                <a:solidFill>
                  <a:srgbClr val="202122"/>
                </a:solidFill>
                <a:effectLst/>
                <a:latin typeface="Times New Roman" panose="02020603050405020304" pitchFamily="18" charset="0"/>
                <a:cs typeface="Times New Roman" panose="02020603050405020304" pitchFamily="18" charset="0"/>
              </a:rPr>
              <a:t>Ike</a:t>
            </a:r>
            <a:r>
              <a:rPr lang="en-US" b="0" i="0" dirty="0">
                <a:solidFill>
                  <a:srgbClr val="202122"/>
                </a:solidFill>
                <a:effectLst/>
                <a:latin typeface="Times New Roman" panose="02020603050405020304" pitchFamily="18" charset="0"/>
                <a:cs typeface="Times New Roman" panose="02020603050405020304" pitchFamily="18" charset="0"/>
              </a:rPr>
              <a:t>" </a:t>
            </a:r>
            <a:r>
              <a:rPr lang="en-US" b="1" i="0" dirty="0">
                <a:solidFill>
                  <a:srgbClr val="202122"/>
                </a:solidFill>
                <a:effectLst/>
                <a:latin typeface="Times New Roman" panose="02020603050405020304" pitchFamily="18" charset="0"/>
                <a:cs typeface="Times New Roman" panose="02020603050405020304" pitchFamily="18" charset="0"/>
              </a:rPr>
              <a:t>Eisenhower</a:t>
            </a:r>
            <a:r>
              <a:rPr lang="en-US" b="0" i="0" dirty="0">
                <a:solidFill>
                  <a:srgbClr val="202122"/>
                </a:solidFill>
                <a:effectLst/>
                <a:latin typeface="Times New Roman" panose="02020603050405020304" pitchFamily="18" charset="0"/>
                <a:cs typeface="Times New Roman" panose="02020603050405020304" pitchFamily="18" charset="0"/>
              </a:rPr>
              <a:t> was an American military officer and statesman who served as the 34</a:t>
            </a:r>
            <a:r>
              <a:rPr lang="en-US" b="0" i="0" baseline="30000" dirty="0">
                <a:solidFill>
                  <a:srgbClr val="202122"/>
                </a:solidFill>
                <a:effectLst/>
                <a:latin typeface="Times New Roman" panose="02020603050405020304" pitchFamily="18" charset="0"/>
                <a:cs typeface="Times New Roman" panose="02020603050405020304" pitchFamily="18" charset="0"/>
              </a:rPr>
              <a:t>th</a:t>
            </a:r>
            <a:r>
              <a:rPr lang="en-US" b="0" i="0" dirty="0">
                <a:solidFill>
                  <a:srgbClr val="202122"/>
                </a:solidFill>
                <a:effectLst/>
                <a:latin typeface="Times New Roman" panose="02020603050405020304" pitchFamily="18" charset="0"/>
                <a:cs typeface="Times New Roman" panose="02020603050405020304" pitchFamily="18" charset="0"/>
              </a:rPr>
              <a:t> president of the United States from 1953 to 1961.</a:t>
            </a:r>
            <a:endParaRPr lang="en-US" dirty="0">
              <a:latin typeface="Times New Roman" panose="02020603050405020304" pitchFamily="18" charset="0"/>
              <a:cs typeface="Times New Roman" panose="02020603050405020304" pitchFamily="18" charset="0"/>
            </a:endParaRP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Discussion Points:</a:t>
            </a:r>
          </a:p>
          <a:p>
            <a:pPr marL="163592" indent="0">
              <a:buNone/>
            </a:pPr>
            <a:r>
              <a:rPr lang="en-US" dirty="0">
                <a:latin typeface="Times New Roman" panose="02020603050405020304" pitchFamily="18" charset="0"/>
                <a:cs typeface="Times New Roman" panose="02020603050405020304" pitchFamily="18" charset="0"/>
              </a:rPr>
              <a:t>In a small group of 3 ask participants to read the three quotes on the screen.  Then discuss the following questions:</a:t>
            </a:r>
          </a:p>
          <a:p>
            <a:pPr marL="163592" indent="0">
              <a:buNone/>
            </a:pPr>
            <a:r>
              <a:rPr lang="en-US" dirty="0">
                <a:latin typeface="Times New Roman" panose="02020603050405020304" pitchFamily="18" charset="0"/>
                <a:cs typeface="Times New Roman" panose="02020603050405020304" pitchFamily="18" charset="0"/>
              </a:rPr>
              <a:t>101 – Choose one quote that resonates with the group and explain why.</a:t>
            </a:r>
          </a:p>
          <a:p>
            <a:pPr marL="163592" indent="0">
              <a:buNone/>
            </a:pPr>
            <a:r>
              <a:rPr lang="en-US" dirty="0">
                <a:latin typeface="Times New Roman" panose="02020603050405020304" pitchFamily="18" charset="0"/>
                <a:cs typeface="Times New Roman" panose="02020603050405020304" pitchFamily="18" charset="0"/>
              </a:rPr>
              <a:t>201 – Discuss all three quotes and how they apply to leadership in Clovis Unified. Provide examples.</a:t>
            </a:r>
          </a:p>
          <a:p>
            <a:pPr marL="163592" indent="0">
              <a:buNone/>
            </a:pPr>
            <a:r>
              <a:rPr lang="en-US" dirty="0">
                <a:latin typeface="Times New Roman" panose="02020603050405020304" pitchFamily="18" charset="0"/>
                <a:cs typeface="Times New Roman" panose="02020603050405020304" pitchFamily="18" charset="0"/>
              </a:rPr>
              <a:t>301 – Reread Eisenhower’s quote. Are there individuals who do need to be hit over the head at times? What does that mean to you and how do you “hit” someone over the head with dignity and respect? We don’t literally hit people, but we do hold people accountable for their actions and sometimes an employee may perceive that as assault. So, how do you, as a leader hold people accountable without committing assault (smile when you do this one).</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After everyone is done ask each group to share their answers</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3</a:t>
            </a:fld>
            <a:endParaRPr lang="en-US" dirty="0"/>
          </a:p>
        </p:txBody>
      </p:sp>
    </p:spTree>
    <p:extLst>
      <p:ext uri="{BB962C8B-B14F-4D97-AF65-F5344CB8AC3E}">
        <p14:creationId xmlns:p14="http://schemas.microsoft.com/office/powerpoint/2010/main" val="4287221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158750" indent="0">
              <a:buNone/>
            </a:pPr>
            <a:r>
              <a:rPr lang="en-US" dirty="0">
                <a:latin typeface="Times New Roman" panose="02020603050405020304" pitchFamily="18" charset="0"/>
                <a:cs typeface="Times New Roman" panose="02020603050405020304" pitchFamily="18" charset="0"/>
              </a:rPr>
              <a:t>Script for levels I, II, and III</a:t>
            </a:r>
          </a:p>
          <a:p>
            <a:pPr marL="158750" indent="0">
              <a:buNone/>
            </a:pPr>
            <a:r>
              <a:rPr lang="en-US" dirty="0">
                <a:latin typeface="Times New Roman" panose="02020603050405020304" pitchFamily="18" charset="0"/>
                <a:cs typeface="Times New Roman" panose="02020603050405020304" pitchFamily="18" charset="0"/>
              </a:rPr>
              <a:t>Facilitator: I don’t know anyone who enjoys conversations involving conflict. But as leaders that is part of the job we signed up for. In fact, we actually applied, interviewed, and competed for our current positions. On the screen are three quotes from men who all served as Deputy Superintendent in our district. Let’s take a deeper dive into each quote and its impact on leadership in Clovis.</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Discussion Points:</a:t>
            </a:r>
          </a:p>
          <a:p>
            <a:pPr marL="158750" indent="0">
              <a:buNone/>
            </a:pPr>
            <a:r>
              <a:rPr lang="en-US" dirty="0">
                <a:latin typeface="Times New Roman" panose="02020603050405020304" pitchFamily="18" charset="0"/>
                <a:cs typeface="Times New Roman" panose="02020603050405020304" pitchFamily="18" charset="0"/>
              </a:rPr>
              <a:t>All three leaders believe that CUSD leadership is united around the common goal of student achievement. Each quote acknowledges that there will be disagreements that need to be addressed and the manner in which they are addressed will have a direct impact on the success of CUSD. In small job alike groups discuss one or all of the quotes the following:</a:t>
            </a:r>
          </a:p>
          <a:p>
            <a:pPr marL="158750" indent="0">
              <a:buNone/>
            </a:pPr>
            <a:r>
              <a:rPr lang="en-US" dirty="0">
                <a:latin typeface="Times New Roman" panose="02020603050405020304" pitchFamily="18" charset="0"/>
                <a:cs typeface="Times New Roman" panose="02020603050405020304" pitchFamily="18" charset="0"/>
              </a:rPr>
              <a:t>101 – Dr. Prandini states that adversity will make you a better leader. Think about a time you had to address a disagreement in your school and/or department. Discuss the disagreement and how you resolved it.</a:t>
            </a:r>
          </a:p>
          <a:p>
            <a:pPr marL="158750" indent="0">
              <a:buNone/>
            </a:pPr>
            <a:r>
              <a:rPr lang="en-US" dirty="0">
                <a:latin typeface="Times New Roman" panose="02020603050405020304" pitchFamily="18" charset="0"/>
                <a:cs typeface="Times New Roman" panose="02020603050405020304" pitchFamily="18" charset="0"/>
              </a:rPr>
              <a:t>201 – Dr. Fugman talks about the importance of being a team player. Think about a time you did not get what you wanted or your way. Discuss the incident and what you learned in that situation.</a:t>
            </a:r>
          </a:p>
          <a:p>
            <a:pPr marL="158750" indent="0">
              <a:buNone/>
            </a:pPr>
            <a:r>
              <a:rPr lang="en-US" dirty="0">
                <a:latin typeface="Times New Roman" panose="02020603050405020304" pitchFamily="18" charset="0"/>
                <a:cs typeface="Times New Roman" panose="02020603050405020304" pitchFamily="18" charset="0"/>
              </a:rPr>
              <a:t>301 – Dr. Bradley emphasized the importance of publicly supporting a district decision even if you do not entirely support it.  Do you agree with this statement? Explain why or why not.</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After everyone is done ask each group to share their responses and key learning from their discussions.</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4</a:t>
            </a:fld>
            <a:endParaRPr lang="en-US" dirty="0"/>
          </a:p>
        </p:txBody>
      </p:sp>
    </p:spTree>
    <p:extLst>
      <p:ext uri="{BB962C8B-B14F-4D97-AF65-F5344CB8AC3E}">
        <p14:creationId xmlns:p14="http://schemas.microsoft.com/office/powerpoint/2010/main" val="4048661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0" indent="0">
              <a:buClrTx/>
              <a:buSzTx/>
              <a:buNone/>
              <a:defRPr/>
            </a:pPr>
            <a:r>
              <a:rPr lang="en-US" dirty="0">
                <a:latin typeface="Times New Roman" panose="02020603050405020304" pitchFamily="18" charset="0"/>
                <a:cs typeface="Times New Roman" panose="02020603050405020304" pitchFamily="18" charset="0"/>
              </a:rPr>
              <a:t>Script: Tier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December 2009 Clovis Unified marked 50 years of unification. Dr. Floyd B. Buchanan was hired as the first Superintendent in 1960. The first chapter in the book </a:t>
            </a:r>
            <a:r>
              <a:rPr lang="en-US" i="1" u="sng" dirty="0">
                <a:latin typeface="Times New Roman" panose="02020603050405020304" pitchFamily="18" charset="0"/>
                <a:cs typeface="Times New Roman" panose="02020603050405020304" pitchFamily="18" charset="0"/>
              </a:rPr>
              <a:t>50 Unified Years</a:t>
            </a:r>
            <a:r>
              <a:rPr lang="en-US" dirty="0">
                <a:latin typeface="Times New Roman" panose="02020603050405020304" pitchFamily="18" charset="0"/>
                <a:cs typeface="Times New Roman" panose="02020603050405020304" pitchFamily="18" charset="0"/>
              </a:rPr>
              <a:t>, tells the story of the many disagreements and issues Clovis leaders faced in the early years. As you read Chapter you will begin to see a picture of the “why” behind many of our foundational philosophies and values.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Divide participants into  groups to jigsaw the chapter Unification Divides Before it Unites… Assign each topic to a group. Allow 10 minutes (facilitator judgement) for participants to read the assigned topic. Allow five minutes for each group to present their key learnings. Excerpts are available in the resource folder titled </a:t>
            </a:r>
            <a:r>
              <a:rPr lang="en-US" i="1" dirty="0">
                <a:latin typeface="Times New Roman" panose="02020603050405020304" pitchFamily="18" charset="0"/>
                <a:cs typeface="Times New Roman" panose="02020603050405020304" pitchFamily="18" charset="0"/>
              </a:rPr>
              <a:t>Unification Divides….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 groups of 3 discuss the following:</a:t>
            </a:r>
          </a:p>
          <a:p>
            <a:pPr marL="0" indent="0">
              <a:buNone/>
            </a:pPr>
            <a:r>
              <a:rPr lang="en-US" dirty="0">
                <a:latin typeface="Times New Roman" panose="02020603050405020304" pitchFamily="18" charset="0"/>
                <a:cs typeface="Times New Roman" panose="02020603050405020304" pitchFamily="18" charset="0"/>
              </a:rPr>
              <a:t>101 – How does the (insert topic) impact today’s philosophies and values.</a:t>
            </a:r>
          </a:p>
          <a:p>
            <a:pPr marL="0" indent="0">
              <a:buNone/>
            </a:pPr>
            <a:r>
              <a:rPr lang="en-US" dirty="0">
                <a:latin typeface="Times New Roman" panose="02020603050405020304" pitchFamily="18" charset="0"/>
                <a:cs typeface="Times New Roman" panose="02020603050405020304" pitchFamily="18" charset="0"/>
              </a:rPr>
              <a:t>201 – Identify a disagreement or issue the district is facing today that is like one we faced in our first 50 years. Provide a specific example and discuss how we are addressing the issue.</a:t>
            </a:r>
          </a:p>
          <a:p>
            <a:pPr marL="0" indent="0">
              <a:buNone/>
            </a:pPr>
            <a:r>
              <a:rPr lang="en-US" dirty="0">
                <a:latin typeface="Times New Roman" panose="02020603050405020304" pitchFamily="18" charset="0"/>
                <a:cs typeface="Times New Roman" panose="02020603050405020304" pitchFamily="18" charset="0"/>
              </a:rPr>
              <a:t>301 – Choose one of the following questions to discuss:</a:t>
            </a:r>
          </a:p>
          <a:p>
            <a:pPr marL="171450" indent="-171450"/>
            <a:r>
              <a:rPr lang="en-US" dirty="0">
                <a:latin typeface="Times New Roman" panose="02020603050405020304" pitchFamily="18" charset="0"/>
                <a:cs typeface="Times New Roman" panose="02020603050405020304" pitchFamily="18" charset="0"/>
              </a:rPr>
              <a:t>Are 90% of our students proficient in reading and math at any school? Is it still a realistic goal? Provide evidence of why or why not? </a:t>
            </a:r>
          </a:p>
          <a:p>
            <a:pPr marL="171450" indent="-171450"/>
            <a:r>
              <a:rPr lang="en-US" dirty="0">
                <a:latin typeface="Times New Roman" panose="02020603050405020304" pitchFamily="18" charset="0"/>
                <a:cs typeface="Times New Roman" panose="02020603050405020304" pitchFamily="18" charset="0"/>
              </a:rPr>
              <a:t>What is the importance of a Board that supports administrative recommendations while still holding administration accountable for success?</a:t>
            </a:r>
          </a:p>
          <a:p>
            <a:pPr marL="171450" indent="-171450"/>
            <a:r>
              <a:rPr lang="en-US" dirty="0">
                <a:latin typeface="Times New Roman" panose="02020603050405020304" pitchFamily="18" charset="0"/>
                <a:cs typeface="Times New Roman" panose="02020603050405020304" pitchFamily="18" charset="0"/>
              </a:rPr>
              <a:t>What are the challenges of new leadership at all levels in the district?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After everyone is done ask each group to share one of their answers.</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5</a:t>
            </a:fld>
            <a:endParaRPr lang="en-US" dirty="0"/>
          </a:p>
        </p:txBody>
      </p:sp>
    </p:spTree>
    <p:extLst>
      <p:ext uri="{BB962C8B-B14F-4D97-AF65-F5344CB8AC3E}">
        <p14:creationId xmlns:p14="http://schemas.microsoft.com/office/powerpoint/2010/main" val="2390394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0" indent="0" defTabSz="942289">
              <a:buClrTx/>
              <a:buSzTx/>
              <a:buNone/>
              <a:defRPr/>
            </a:pPr>
            <a:r>
              <a:rPr lang="en-US" dirty="0">
                <a:latin typeface="Times New Roman" panose="02020603050405020304" pitchFamily="18" charset="0"/>
                <a:cs typeface="Times New Roman" panose="02020603050405020304" pitchFamily="18" charset="0"/>
              </a:rPr>
              <a:t>Script: Tier III:</a:t>
            </a:r>
          </a:p>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One of my greatest causes for anxiety is when an incident happens on my school or department that is hurtful to our students and/or employees. As a leader I am the voice of the district, and it is my job to respond to the students, parents, employees, and community in a way that reflects Clovis Unified well. Many leaders have had the opportunity to respond to negative situations. Fortunately, we have the support of our colleagues, and our bosses to guide us through these interactions. For this leadership module we asked Denver Stairs current Assistant Superintendent for Facility Services to share his lessons from a racially charged incident that happened at Clovis High School while he was principal.</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Discussion Points:</a:t>
            </a:r>
          </a:p>
          <a:p>
            <a:r>
              <a:rPr lang="en-US" dirty="0">
                <a:latin typeface="Times New Roman" panose="02020603050405020304" pitchFamily="18" charset="0"/>
                <a:cs typeface="Times New Roman" panose="02020603050405020304" pitchFamily="18" charset="0"/>
              </a:rPr>
              <a:t>Denver’s actions during this incident correlate well with the philosophy </a:t>
            </a:r>
            <a:r>
              <a:rPr lang="en-US" i="1" dirty="0">
                <a:latin typeface="Times New Roman" panose="02020603050405020304" pitchFamily="18" charset="0"/>
                <a:cs typeface="Times New Roman" panose="02020603050405020304" pitchFamily="18" charset="0"/>
              </a:rPr>
              <a:t>Courage to Confront Disagreement and Issues </a:t>
            </a:r>
            <a:r>
              <a:rPr lang="en-US" i="0" dirty="0">
                <a:latin typeface="Times New Roman" panose="02020603050405020304" pitchFamily="18" charset="0"/>
                <a:cs typeface="Times New Roman" panose="02020603050405020304" pitchFamily="18" charset="0"/>
              </a:rPr>
              <a:t>as well as the values reflecting this philosophy</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“Never make excuses, they don’t change the truth”</a:t>
            </a:r>
          </a:p>
          <a:p>
            <a:r>
              <a:rPr lang="en-US" dirty="0">
                <a:latin typeface="Times New Roman" panose="02020603050405020304" pitchFamily="18" charset="0"/>
                <a:cs typeface="Times New Roman" panose="02020603050405020304" pitchFamily="18" charset="0"/>
              </a:rPr>
              <a:t>Confront the issue with open, honest and healthy conversations</a:t>
            </a:r>
          </a:p>
          <a:p>
            <a:r>
              <a:rPr lang="en-US" dirty="0">
                <a:latin typeface="Times New Roman" panose="02020603050405020304" pitchFamily="18" charset="0"/>
                <a:cs typeface="Times New Roman" panose="02020603050405020304" pitchFamily="18" charset="0"/>
              </a:rPr>
              <a:t>Treat people with dignity and respect</a:t>
            </a:r>
          </a:p>
          <a:p>
            <a:r>
              <a:rPr lang="en-US" dirty="0">
                <a:latin typeface="Times New Roman" panose="02020603050405020304" pitchFamily="18" charset="0"/>
                <a:cs typeface="Times New Roman" panose="02020603050405020304" pitchFamily="18" charset="0"/>
              </a:rPr>
              <a:t>Tough conversations make us better</a:t>
            </a:r>
          </a:p>
          <a:p>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As you watch the video use the graphic organizer (included in resource folder) to record the actions he took addressing the philosophy and values. After the video is finished ask participants to work with a partner to review Denver’s actions. Allow about 5 minutes for partner discussion. As pairs finish their discussions ask each pair to share one key learning.</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6</a:t>
            </a:fld>
            <a:endParaRPr lang="en-US" dirty="0"/>
          </a:p>
        </p:txBody>
      </p:sp>
    </p:spTree>
    <p:extLst>
      <p:ext uri="{BB962C8B-B14F-4D97-AF65-F5344CB8AC3E}">
        <p14:creationId xmlns:p14="http://schemas.microsoft.com/office/powerpoint/2010/main" val="207451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Depending on your time allocation and the audience you have several options.</a:t>
            </a:r>
          </a:p>
          <a:p>
            <a:pPr marL="163592" indent="0">
              <a:buNone/>
            </a:pPr>
            <a:r>
              <a:rPr lang="en-US" dirty="0">
                <a:latin typeface="Times New Roman" panose="02020603050405020304" pitchFamily="18" charset="0"/>
                <a:cs typeface="Times New Roman" panose="02020603050405020304" pitchFamily="18" charset="0"/>
              </a:rPr>
              <a:t>The PowerPoint is designed for you to use the slides you choose in any order.</a:t>
            </a:r>
          </a:p>
          <a:p>
            <a:pPr marL="163592"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7</a:t>
            </a:fld>
            <a:endParaRPr lang="en-US" dirty="0"/>
          </a:p>
        </p:txBody>
      </p:sp>
    </p:spTree>
    <p:extLst>
      <p:ext uri="{BB962C8B-B14F-4D97-AF65-F5344CB8AC3E}">
        <p14:creationId xmlns:p14="http://schemas.microsoft.com/office/powerpoint/2010/main" val="3120618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2/2/24</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video" Target="https://player.vimeo.com/video/879517919?h=6dc938301b&amp;amp;app_id=122963"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Part II</a:t>
            </a:r>
          </a:p>
        </p:txBody>
      </p:sp>
    </p:spTree>
    <p:extLst>
      <p:ext uri="{BB962C8B-B14F-4D97-AF65-F5344CB8AC3E}">
        <p14:creationId xmlns:p14="http://schemas.microsoft.com/office/powerpoint/2010/main" val="230957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628650" y="255388"/>
            <a:ext cx="7886700" cy="993775"/>
          </a:xfrm>
        </p:spPr>
        <p:txBody>
          <a:bodyPr>
            <a:normAutofit fontScale="90000"/>
          </a:bodyPr>
          <a:lstStyle/>
          <a:p>
            <a:br>
              <a:rPr lang="en-US" dirty="0"/>
            </a:br>
            <a:r>
              <a:rPr lang="en-US" dirty="0"/>
              <a:t>Confront the issue with open, </a:t>
            </a:r>
            <a:br>
              <a:rPr lang="en-US" dirty="0"/>
            </a:br>
            <a:r>
              <a:rPr lang="en-US" dirty="0"/>
              <a:t>honest and healthy conversations.</a:t>
            </a:r>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628650" y="1764649"/>
            <a:ext cx="7886700" cy="3262312"/>
          </a:xfrm>
        </p:spPr>
        <p:txBody>
          <a:bodyPr/>
          <a:lstStyle/>
          <a:p>
            <a:r>
              <a:rPr lang="en-US" sz="2800" kern="100" dirty="0">
                <a:effectLst/>
                <a:latin typeface="+mn-lt"/>
                <a:ea typeface="Calibri" panose="020F0502020204030204" pitchFamily="34" charset="0"/>
                <a:cs typeface="Times New Roman" panose="02020603050405020304" pitchFamily="18" charset="0"/>
              </a:rPr>
              <a:t>“As leaders, we have to make sure we hear everyone's voice. Even if it is not what we agree with. Not hearing something we disagree with doesn't mean it doesn't exist.”</a:t>
            </a:r>
          </a:p>
          <a:p>
            <a:pPr algn="r"/>
            <a:r>
              <a:rPr lang="en-US" sz="2000" dirty="0">
                <a:cs typeface="Times New Roman" panose="02020603050405020304" pitchFamily="18" charset="0"/>
              </a:rPr>
              <a:t>Dr. Virginia Boris</a:t>
            </a:r>
            <a:endParaRPr lang="en-US" sz="2000" dirty="0"/>
          </a:p>
        </p:txBody>
      </p:sp>
    </p:spTree>
    <p:extLst>
      <p:ext uri="{BB962C8B-B14F-4D97-AF65-F5344CB8AC3E}">
        <p14:creationId xmlns:p14="http://schemas.microsoft.com/office/powerpoint/2010/main" val="2828986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a:bodyPr>
          <a:lstStyle/>
          <a:p>
            <a:r>
              <a:rPr lang="en-US" sz="3000" dirty="0"/>
              <a:t>Treat people with dignity and respect.</a:t>
            </a:r>
            <a:br>
              <a:rPr lang="en-US" sz="2700" i="1" dirty="0"/>
            </a:br>
            <a:endParaRPr lang="en-US" sz="1650" i="1"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971551" y="684897"/>
            <a:ext cx="7200897" cy="3282043"/>
          </a:xfrm>
        </p:spPr>
        <p:txBody>
          <a:bodyPr>
            <a:noAutofit/>
          </a:bodyPr>
          <a:lstStyle/>
          <a:p>
            <a:endParaRPr lang="en-US" sz="1650" b="1" dirty="0"/>
          </a:p>
          <a:p>
            <a:r>
              <a:rPr lang="en-US" b="1" dirty="0"/>
              <a:t>“</a:t>
            </a:r>
            <a:r>
              <a:rPr lang="en-US" b="1" i="0" dirty="0">
                <a:effectLst/>
              </a:rPr>
              <a:t>Treat people as if they were what they ought to be, and you help them become what they are capable of being.”	</a:t>
            </a:r>
            <a:br>
              <a:rPr lang="en-US" b="1" dirty="0"/>
            </a:br>
            <a:r>
              <a:rPr lang="en-US" b="1" dirty="0"/>
              <a:t>					</a:t>
            </a:r>
            <a:r>
              <a:rPr lang="en-US" sz="1500" dirty="0"/>
              <a:t>Johann Wolfgang von Goethe</a:t>
            </a:r>
          </a:p>
          <a:p>
            <a:endParaRPr lang="en-US" sz="1650" b="1" dirty="0"/>
          </a:p>
          <a:p>
            <a:r>
              <a:rPr lang="en-US" b="1" i="0" dirty="0">
                <a:effectLst/>
              </a:rPr>
              <a:t>“We learned about gratitude and humility – that so many people had a hand in our success, from the teachers who inspired us to the janitors who kept our school clean… and we were taught to value everyone’s contribution and treat everyone with respect.”</a:t>
            </a:r>
          </a:p>
          <a:p>
            <a:r>
              <a:rPr lang="en-US" b="1" i="0" dirty="0">
                <a:effectLst/>
              </a:rPr>
              <a:t>                				</a:t>
            </a:r>
            <a:r>
              <a:rPr lang="en-US" sz="1500" dirty="0"/>
              <a:t>Michelle Obama</a:t>
            </a:r>
            <a:br>
              <a:rPr lang="en-US" sz="1500" dirty="0"/>
            </a:br>
            <a:endParaRPr lang="en-US" sz="1500" dirty="0"/>
          </a:p>
          <a:p>
            <a:r>
              <a:rPr lang="en-US" b="1" dirty="0"/>
              <a:t>“You don’t lead by hitting people over the head, that’s assault.”</a:t>
            </a:r>
          </a:p>
          <a:p>
            <a:r>
              <a:rPr lang="en-US" sz="1500" b="1" dirty="0"/>
              <a:t>					</a:t>
            </a:r>
            <a:br>
              <a:rPr lang="en-US" sz="1500" b="1" dirty="0"/>
            </a:br>
            <a:r>
              <a:rPr lang="en-US" sz="1500" b="1" dirty="0"/>
              <a:t>					</a:t>
            </a:r>
            <a:r>
              <a:rPr lang="en-US" sz="1500" dirty="0"/>
              <a:t>Dwight D. Eisenhower</a:t>
            </a:r>
          </a:p>
        </p:txBody>
      </p:sp>
    </p:spTree>
    <p:extLst>
      <p:ext uri="{BB962C8B-B14F-4D97-AF65-F5344CB8AC3E}">
        <p14:creationId xmlns:p14="http://schemas.microsoft.com/office/powerpoint/2010/main" val="2494724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a:bodyPr>
          <a:lstStyle/>
          <a:p>
            <a:r>
              <a:rPr lang="en-US" sz="2700" dirty="0"/>
              <a:t>Tough conversations make us better.</a:t>
            </a:r>
            <a:br>
              <a:rPr lang="en-US" sz="2700" i="1" dirty="0"/>
            </a:br>
            <a:endParaRPr lang="en-US" sz="1650" i="1" dirty="0"/>
          </a:p>
        </p:txBody>
      </p:sp>
      <p:sp>
        <p:nvSpPr>
          <p:cNvPr id="8" name="Content Placeholder 7">
            <a:extLst>
              <a:ext uri="{FF2B5EF4-FFF2-40B4-BE49-F238E27FC236}">
                <a16:creationId xmlns:a16="http://schemas.microsoft.com/office/drawing/2014/main" id="{EC91927A-BDCD-E5EC-E767-FF4780B55784}"/>
              </a:ext>
            </a:extLst>
          </p:cNvPr>
          <p:cNvSpPr>
            <a:spLocks noGrp="1"/>
          </p:cNvSpPr>
          <p:nvPr>
            <p:ph idx="1"/>
          </p:nvPr>
        </p:nvSpPr>
        <p:spPr>
          <a:xfrm>
            <a:off x="628650" y="1023503"/>
            <a:ext cx="7886700" cy="3262312"/>
          </a:xfrm>
        </p:spPr>
        <p:txBody>
          <a:bodyPr>
            <a:normAutofit fontScale="85000" lnSpcReduction="20000"/>
          </a:bodyPr>
          <a:lstStyle/>
          <a:p>
            <a:r>
              <a:rPr lang="en-US" sz="1950" b="1" dirty="0">
                <a:ea typeface="Calibri" panose="020F0502020204030204" pitchFamily="34" charset="0"/>
              </a:rPr>
              <a:t>“I would say you can't be afraid of confrontation or disagreement, but you have to be willing to work through it. Adversity will make you a better leader in the end.    </a:t>
            </a:r>
            <a:r>
              <a:rPr lang="en-US" sz="1950" dirty="0">
                <a:ea typeface="Calibri" panose="020F0502020204030204" pitchFamily="34" charset="0"/>
              </a:rPr>
              <a:t>									                                          			</a:t>
            </a:r>
            <a:r>
              <a:rPr lang="en-US" sz="1650" dirty="0">
                <a:ea typeface="Calibri" panose="020F0502020204030204" pitchFamily="34" charset="0"/>
              </a:rPr>
              <a:t>Dr. Carlo Prandini                                   </a:t>
            </a:r>
            <a:r>
              <a:rPr lang="en-US" dirty="0">
                <a:effectLst/>
                <a:ea typeface="Calibri" panose="020F0502020204030204" pitchFamily="34" charset="0"/>
              </a:rPr>
              <a:t>					</a:t>
            </a:r>
          </a:p>
          <a:p>
            <a:r>
              <a:rPr lang="en-US" sz="1950" b="1" dirty="0">
                <a:ea typeface="Calibri" panose="020F0502020204030204" pitchFamily="34" charset="0"/>
                <a:cs typeface="Times New Roman" panose="02020603050405020304" pitchFamily="18" charset="0"/>
              </a:rPr>
              <a:t>“We are all Clovis Unified. We all have the same goal in mind, but sometimes we have different ways of getting there. Being a team player, it is important to understand sometimes you're not going to get your way.”         					</a:t>
            </a:r>
            <a:br>
              <a:rPr lang="en-US" sz="1950" b="1" dirty="0">
                <a:ea typeface="Calibri" panose="020F0502020204030204" pitchFamily="34" charset="0"/>
                <a:cs typeface="Times New Roman" panose="02020603050405020304" pitchFamily="18" charset="0"/>
              </a:rPr>
            </a:br>
            <a:r>
              <a:rPr lang="en-US" sz="1950" b="1" dirty="0">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Dr. Jim Fugman   </a:t>
            </a:r>
            <a:r>
              <a:rPr lang="en-US" sz="1950" b="1" dirty="0">
                <a:ea typeface="Calibri" panose="020F0502020204030204" pitchFamily="34" charset="0"/>
                <a:cs typeface="Times New Roman" panose="02020603050405020304" pitchFamily="18" charset="0"/>
              </a:rPr>
              <a:t>	 </a:t>
            </a:r>
          </a:p>
          <a:p>
            <a:br>
              <a:rPr lang="en-US" sz="1950" b="1" dirty="0">
                <a:ea typeface="Calibri" panose="020F0502020204030204" pitchFamily="34" charset="0"/>
                <a:cs typeface="Times New Roman" panose="02020603050405020304" pitchFamily="18" charset="0"/>
              </a:rPr>
            </a:br>
            <a:r>
              <a:rPr lang="en-US" sz="1950" b="1" dirty="0">
                <a:ea typeface="Calibri" panose="020F0502020204030204" pitchFamily="34" charset="0"/>
                <a:cs typeface="Times New Roman" panose="02020603050405020304" pitchFamily="18" charset="0"/>
              </a:rPr>
              <a:t>“When a decision is made, whether you completely support it, you have better support it publicly. That is  all of our jobs.”                                     </a:t>
            </a:r>
            <a:br>
              <a:rPr lang="en-US" sz="1950" b="1" dirty="0">
                <a:ea typeface="Calibri" panose="020F0502020204030204" pitchFamily="34" charset="0"/>
                <a:cs typeface="Times New Roman" panose="02020603050405020304" pitchFamily="18" charset="0"/>
              </a:rPr>
            </a:br>
            <a:br>
              <a:rPr lang="en-US" sz="1950" b="1" dirty="0">
                <a:ea typeface="Calibri" panose="020F0502020204030204" pitchFamily="34" charset="0"/>
                <a:cs typeface="Times New Roman" panose="02020603050405020304" pitchFamily="18" charset="0"/>
              </a:rPr>
            </a:br>
            <a:r>
              <a:rPr lang="en-US" sz="1950" b="1" dirty="0">
                <a:ea typeface="Calibri" panose="020F0502020204030204" pitchFamily="34" charset="0"/>
                <a:cs typeface="Times New Roman" panose="02020603050405020304" pitchFamily="18" charset="0"/>
              </a:rPr>
              <a:t>						</a:t>
            </a:r>
            <a:r>
              <a:rPr lang="en-US" sz="1650" dirty="0">
                <a:ea typeface="Calibri" panose="020F0502020204030204" pitchFamily="34" charset="0"/>
                <a:cs typeface="Times New Roman" panose="02020603050405020304" pitchFamily="18" charset="0"/>
              </a:rPr>
              <a:t>Dr. Terry Bradley</a:t>
            </a:r>
            <a:endParaRPr lang="en-US" sz="1650" dirty="0"/>
          </a:p>
        </p:txBody>
      </p:sp>
    </p:spTree>
    <p:extLst>
      <p:ext uri="{BB962C8B-B14F-4D97-AF65-F5344CB8AC3E}">
        <p14:creationId xmlns:p14="http://schemas.microsoft.com/office/powerpoint/2010/main" val="2028976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971551" y="247649"/>
            <a:ext cx="7200897" cy="977900"/>
          </a:xfrm>
        </p:spPr>
        <p:txBody>
          <a:bodyPr>
            <a:normAutofit fontScale="90000"/>
          </a:bodyPr>
          <a:lstStyle/>
          <a:p>
            <a:pPr algn="r">
              <a:lnSpc>
                <a:spcPct val="90000"/>
              </a:lnSpc>
            </a:pPr>
            <a:br>
              <a:rPr lang="en-US" sz="2550" i="1" dirty="0"/>
            </a:br>
            <a:r>
              <a:rPr lang="en-US" sz="2550" i="1" dirty="0"/>
              <a:t>“</a:t>
            </a:r>
            <a:r>
              <a:rPr lang="en-US" sz="2550" dirty="0"/>
              <a:t>UNIFICATION DIVIDES BEFORE IT UNITES”</a:t>
            </a:r>
            <a:br>
              <a:rPr lang="en-US" sz="2550" dirty="0"/>
            </a:br>
            <a:br>
              <a:rPr lang="en-US" sz="2550" dirty="0"/>
            </a:br>
            <a:r>
              <a:rPr lang="en-US" sz="1650" dirty="0"/>
              <a:t>Charlotte Hutchinson</a:t>
            </a:r>
          </a:p>
        </p:txBody>
      </p:sp>
      <p:sp>
        <p:nvSpPr>
          <p:cNvPr id="3078" name="Content Placeholder 3077">
            <a:extLst>
              <a:ext uri="{FF2B5EF4-FFF2-40B4-BE49-F238E27FC236}">
                <a16:creationId xmlns:a16="http://schemas.microsoft.com/office/drawing/2014/main" id="{EA4F4B0D-2A8F-64F9-E73A-66162161248E}"/>
              </a:ext>
            </a:extLst>
          </p:cNvPr>
          <p:cNvSpPr>
            <a:spLocks noGrp="1"/>
          </p:cNvSpPr>
          <p:nvPr>
            <p:ph idx="1"/>
          </p:nvPr>
        </p:nvSpPr>
        <p:spPr>
          <a:xfrm>
            <a:off x="1935804" y="1443546"/>
            <a:ext cx="6478622" cy="3254914"/>
          </a:xfrm>
        </p:spPr>
        <p:txBody>
          <a:bodyPr>
            <a:normAutofit fontScale="70000" lnSpcReduction="20000"/>
          </a:bodyPr>
          <a:lstStyle/>
          <a:p>
            <a:pPr marL="285750" indent="-285750">
              <a:buClr>
                <a:schemeClr val="bg1"/>
              </a:buClr>
              <a:buFont typeface="Arial" panose="020B0604020202020204" pitchFamily="34" charset="0"/>
              <a:buChar char="•"/>
            </a:pPr>
            <a:r>
              <a:rPr lang="en-US" sz="3600" dirty="0"/>
              <a:t>The four-to-three vote</a:t>
            </a:r>
          </a:p>
          <a:p>
            <a:pPr marL="285750" indent="-285750">
              <a:buClr>
                <a:schemeClr val="bg1"/>
              </a:buClr>
              <a:buFont typeface="Arial" panose="020B0604020202020204" pitchFamily="34" charset="0"/>
              <a:buChar char="•"/>
            </a:pPr>
            <a:r>
              <a:rPr lang="en-US" sz="3600" dirty="0"/>
              <a:t>The recall election</a:t>
            </a:r>
          </a:p>
          <a:p>
            <a:pPr marL="285750" indent="-285750">
              <a:buClr>
                <a:schemeClr val="bg1"/>
              </a:buClr>
              <a:buFont typeface="Arial" panose="020B0604020202020204" pitchFamily="34" charset="0"/>
              <a:buChar char="•"/>
            </a:pPr>
            <a:r>
              <a:rPr lang="en-US" sz="3600" dirty="0"/>
              <a:t>War on illiteracy </a:t>
            </a:r>
          </a:p>
          <a:p>
            <a:pPr marL="285750" indent="-285750">
              <a:buClr>
                <a:schemeClr val="bg1"/>
              </a:buClr>
              <a:buFont typeface="Arial" panose="020B0604020202020204" pitchFamily="34" charset="0"/>
              <a:buChar char="•"/>
            </a:pPr>
            <a:r>
              <a:rPr lang="en-US" sz="3600" dirty="0"/>
              <a:t>The 90% Goal</a:t>
            </a:r>
          </a:p>
          <a:p>
            <a:pPr marL="285750" indent="-285750">
              <a:buClr>
                <a:schemeClr val="bg1"/>
              </a:buClr>
              <a:buFont typeface="Arial" panose="020B0604020202020204" pitchFamily="34" charset="0"/>
              <a:buChar char="•"/>
            </a:pPr>
            <a:r>
              <a:rPr lang="en-US" sz="3600" dirty="0"/>
              <a:t>The Competition Model</a:t>
            </a:r>
          </a:p>
          <a:p>
            <a:pPr marL="285750" indent="-285750">
              <a:buClr>
                <a:schemeClr val="bg1"/>
              </a:buClr>
              <a:buFont typeface="Arial" panose="020B0604020202020204" pitchFamily="34" charset="0"/>
              <a:buChar char="•"/>
            </a:pPr>
            <a:r>
              <a:rPr lang="en-US" sz="3600" dirty="0"/>
              <a:t>Together we stand</a:t>
            </a:r>
          </a:p>
          <a:p>
            <a:pPr marL="285750" indent="-285750">
              <a:buClr>
                <a:schemeClr val="bg1"/>
              </a:buClr>
              <a:buFont typeface="Arial" panose="020B0604020202020204" pitchFamily="34" charset="0"/>
              <a:buChar char="•"/>
            </a:pPr>
            <a:r>
              <a:rPr lang="en-US" sz="3600" dirty="0"/>
              <a:t>Accountability Model</a:t>
            </a:r>
          </a:p>
          <a:p>
            <a:pPr marL="285750" indent="-285750">
              <a:buClr>
                <a:schemeClr val="bg1"/>
              </a:buClr>
              <a:buFont typeface="Arial" panose="020B0604020202020204" pitchFamily="34" charset="0"/>
              <a:buChar char="•"/>
            </a:pPr>
            <a:r>
              <a:rPr lang="en-US" sz="3600" dirty="0"/>
              <a:t>The five-to-two vote</a:t>
            </a:r>
          </a:p>
          <a:p>
            <a:pPr marL="285750" indent="-285750">
              <a:buClr>
                <a:schemeClr val="bg1"/>
              </a:buClr>
              <a:buFont typeface="Arial" panose="020B0604020202020204" pitchFamily="34" charset="0"/>
              <a:buChar char="•"/>
            </a:pPr>
            <a:r>
              <a:rPr lang="en-US" sz="3600" dirty="0"/>
              <a:t>New Leadership</a:t>
            </a:r>
          </a:p>
          <a:p>
            <a:pPr marL="285750" indent="-285750">
              <a:buClr>
                <a:schemeClr val="bg1"/>
              </a:buClr>
              <a:buFont typeface="Arial" panose="020B0604020202020204" pitchFamily="34" charset="0"/>
              <a:buChar char="•"/>
            </a:pPr>
            <a:r>
              <a:rPr lang="en-US" sz="3600" dirty="0"/>
              <a:t>Epilogue</a:t>
            </a:r>
          </a:p>
          <a:p>
            <a:endParaRPr lang="en-US" sz="2400" dirty="0"/>
          </a:p>
        </p:txBody>
      </p:sp>
      <p:pic>
        <p:nvPicPr>
          <p:cNvPr id="3074" name="Picture 2" descr="Page 1">
            <a:extLst>
              <a:ext uri="{FF2B5EF4-FFF2-40B4-BE49-F238E27FC236}">
                <a16:creationId xmlns:a16="http://schemas.microsoft.com/office/drawing/2014/main" id="{99E339CD-BB2E-5DE3-053E-0403739CB03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75119" y="1570005"/>
            <a:ext cx="1616141" cy="2284299"/>
          </a:xfrm>
          <a:prstGeom prst="rect">
            <a:avLst/>
          </a:prstGeom>
          <a:noFill/>
          <a:ln w="57150" cmpd="thickThin">
            <a:noFill/>
            <a:miter lim="800000"/>
          </a:ln>
          <a:effectLst>
            <a:outerShdw blurRad="50800" dist="200532"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505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06F24A-0563-600C-697B-A75185A824FB}"/>
              </a:ext>
            </a:extLst>
          </p:cNvPr>
          <p:cNvSpPr>
            <a:spLocks noGrp="1"/>
          </p:cNvSpPr>
          <p:nvPr>
            <p:ph type="title"/>
          </p:nvPr>
        </p:nvSpPr>
        <p:spPr>
          <a:xfrm>
            <a:off x="2600325" y="1847800"/>
            <a:ext cx="3943350" cy="993775"/>
          </a:xfrm>
        </p:spPr>
        <p:txBody>
          <a:bodyPr/>
          <a:lstStyle/>
          <a:p>
            <a:r>
              <a:rPr lang="en-US" dirty="0"/>
              <a:t>Denver Stairs Video</a:t>
            </a:r>
          </a:p>
        </p:txBody>
      </p:sp>
      <p:pic>
        <p:nvPicPr>
          <p:cNvPr id="2" name="Online Media 1" descr="Courage to Confront Disagreements &quot;Denver Stairs&quot;">
            <a:hlinkClick r:id="" action="ppaction://media"/>
            <a:extLst>
              <a:ext uri="{FF2B5EF4-FFF2-40B4-BE49-F238E27FC236}">
                <a16:creationId xmlns:a16="http://schemas.microsoft.com/office/drawing/2014/main" id="{A12E2D6B-65A4-DE10-E854-44730B45A0FE}"/>
              </a:ext>
            </a:extLst>
          </p:cNvPr>
          <p:cNvPicPr>
            <a:picLocks noGrp="1" noRot="1" noChangeAspect="1"/>
          </p:cNvPicPr>
          <p:nvPr>
            <p:ph idx="1"/>
            <a:videoFile r:link="rId1"/>
          </p:nvPr>
        </p:nvPicPr>
        <p:blipFill>
          <a:blip r:embed="rId4"/>
          <a:stretch>
            <a:fillRect/>
          </a:stretch>
        </p:blipFill>
        <p:spPr>
          <a:xfrm>
            <a:off x="0" y="-7519"/>
            <a:ext cx="9144000" cy="5151019"/>
          </a:xfrm>
          <a:prstGeom prst="rect">
            <a:avLst/>
          </a:prstGeom>
        </p:spPr>
      </p:pic>
    </p:spTree>
    <p:extLst>
      <p:ext uri="{BB962C8B-B14F-4D97-AF65-F5344CB8AC3E}">
        <p14:creationId xmlns:p14="http://schemas.microsoft.com/office/powerpoint/2010/main" val="131378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End of Part II</a:t>
            </a:r>
          </a:p>
        </p:txBody>
      </p:sp>
    </p:spTree>
    <p:extLst>
      <p:ext uri="{BB962C8B-B14F-4D97-AF65-F5344CB8AC3E}">
        <p14:creationId xmlns:p14="http://schemas.microsoft.com/office/powerpoint/2010/main" val="1218515787"/>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805</TotalTime>
  <Words>1836</Words>
  <Application>Microsoft Macintosh PowerPoint</Application>
  <PresentationFormat>On-screen Show (16:9)</PresentationFormat>
  <Paragraphs>104</Paragraphs>
  <Slides>7</Slides>
  <Notes>7</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vt:i4>
      </vt:variant>
    </vt:vector>
  </HeadingPairs>
  <TitlesOfParts>
    <vt:vector size="21" baseType="lpstr">
      <vt:lpstr>Arial</vt:lpstr>
      <vt:lpstr>Bebas Neue</vt:lpstr>
      <vt:lpstr>Bebas Neue Regular</vt:lpstr>
      <vt:lpstr>Calibri</vt:lpstr>
      <vt:lpstr>Exo</vt:lpstr>
      <vt:lpstr>Fjalla One</vt:lpstr>
      <vt:lpstr>Garamond</vt:lpstr>
      <vt:lpstr>Open Sans</vt:lpstr>
      <vt:lpstr>Raleway Medium</vt:lpstr>
      <vt:lpstr>Ramabhadra</vt:lpstr>
      <vt:lpstr>Red Hat Text</vt:lpstr>
      <vt:lpstr>Roboto Condensed Light</vt:lpstr>
      <vt:lpstr>Times New Roman</vt:lpstr>
      <vt:lpstr>1_Editorial Meeting by Slidesgo</vt:lpstr>
      <vt:lpstr>Part II</vt:lpstr>
      <vt:lpstr> Confront the issue with open,  honest and healthy conversations.</vt:lpstr>
      <vt:lpstr>Treat people with dignity and respect. </vt:lpstr>
      <vt:lpstr>Tough conversations make us better. </vt:lpstr>
      <vt:lpstr> “UNIFICATION DIVIDES BEFORE IT UNITES”  Charlotte Hutchinson</vt:lpstr>
      <vt:lpstr>Denver Stairs Video</vt:lpstr>
      <vt:lpstr>End of Part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26</cp:revision>
  <cp:lastPrinted>2023-11-02T18:48:58Z</cp:lastPrinted>
  <dcterms:modified xsi:type="dcterms:W3CDTF">2024-02-02T23:47:49Z</dcterms:modified>
</cp:coreProperties>
</file>